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59" r:id="rId3"/>
    <p:sldId id="279" r:id="rId4"/>
    <p:sldId id="280" r:id="rId5"/>
    <p:sldId id="281" r:id="rId6"/>
    <p:sldId id="282" r:id="rId7"/>
    <p:sldId id="318" r:id="rId8"/>
    <p:sldId id="3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40"/>
    <p:restoredTop sz="85304"/>
  </p:normalViewPr>
  <p:slideViewPr>
    <p:cSldViewPr snapToGrid="0" snapToObjects="1">
      <p:cViewPr varScale="1">
        <p:scale>
          <a:sx n="81" d="100"/>
          <a:sy n="81" d="100"/>
        </p:scale>
        <p:origin x="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6D1F4-2FAF-884A-8FD1-E97AE9CBF8FA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4E560-F360-8440-B4C5-80639C2C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351729" y="1815299"/>
            <a:ext cx="61801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 smtClean="0">
                <a:solidFill>
                  <a:srgbClr val="0000FF"/>
                </a:solidFill>
              </a:rPr>
              <a:t>Adv. Biopharmaceutics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08928" y="3777650"/>
            <a:ext cx="4641079" cy="138499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/>
              <a:t>Dr. Mohammed Sabbar</a:t>
            </a:r>
          </a:p>
          <a:p>
            <a:pPr algn="ctr"/>
            <a:r>
              <a:rPr lang="en-US" dirty="0"/>
              <a:t>College Of Pharmacy - </a:t>
            </a:r>
            <a:r>
              <a:rPr lang="en-US" dirty="0" err="1"/>
              <a:t>Basrah</a:t>
            </a:r>
            <a:r>
              <a:rPr lang="en-US" dirty="0"/>
              <a:t> 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Oct.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3587" y="5470305"/>
            <a:ext cx="4477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http://</a:t>
            </a:r>
            <a:r>
              <a:rPr lang="en-US" sz="2800" b="1" dirty="0" err="1">
                <a:solidFill>
                  <a:srgbClr val="FF0000"/>
                </a:solidFill>
              </a:rPr>
              <a:t>bit.do</a:t>
            </a:r>
            <a:r>
              <a:rPr lang="en-US" sz="2800" b="1" dirty="0">
                <a:solidFill>
                  <a:srgbClr val="FF0000"/>
                </a:solidFill>
              </a:rPr>
              <a:t>/ex2aD</a:t>
            </a:r>
          </a:p>
        </p:txBody>
      </p:sp>
      <p:pic>
        <p:nvPicPr>
          <p:cNvPr id="1026" name="Picture 2" descr="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7" y="4548022"/>
            <a:ext cx="1844566" cy="18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78" y="192320"/>
            <a:ext cx="7608499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FORMULATION FACTORS AFFECTING DRUG PRODUCT </a:t>
            </a:r>
            <a:r>
              <a:rPr lang="en-US" sz="2800" b="1" dirty="0" smtClean="0"/>
              <a:t>PERFORMANCE</a:t>
            </a:r>
            <a:br>
              <a:rPr lang="en-US" sz="2800" b="1" dirty="0" smtClean="0"/>
            </a:br>
            <a:r>
              <a:rPr lang="en-US" sz="2800" dirty="0" smtClean="0"/>
              <a:t>Excipients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847"/>
          <a:stretch/>
        </p:blipFill>
        <p:spPr>
          <a:xfrm>
            <a:off x="0" y="1574541"/>
            <a:ext cx="9144000" cy="47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3329" y="1059409"/>
            <a:ext cx="736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Examples: </a:t>
            </a:r>
          </a:p>
          <a:p>
            <a:r>
              <a:rPr lang="en-US" sz="2400" dirty="0"/>
              <a:t>1-Salicylic acid has </a:t>
            </a:r>
            <a:r>
              <a:rPr lang="en-US" sz="2400" dirty="0" err="1"/>
              <a:t>pKa</a:t>
            </a:r>
            <a:r>
              <a:rPr lang="en-US" sz="2400" dirty="0"/>
              <a:t>=3 </a:t>
            </a:r>
          </a:p>
          <a:p>
            <a:r>
              <a:rPr lang="en-US" sz="2400" dirty="0"/>
              <a:t>Calculate the percent of drug available for absorption from empty stomach (pH=1.2) and duodenum (pH=6.8)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766" y="3045661"/>
            <a:ext cx="6051176" cy="1200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Drugs to be absorbed have to be in free form and in solution (molecules) except drugs absorbed by specific </a:t>
            </a:r>
            <a:r>
              <a:rPr lang="en-US" sz="2400" dirty="0" smtClean="0"/>
              <a:t>mechanism.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035" y="4599544"/>
            <a:ext cx="9157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2-Metformin has </a:t>
            </a:r>
            <a:r>
              <a:rPr lang="en-US" sz="2400" dirty="0" err="1"/>
              <a:t>pKa</a:t>
            </a:r>
            <a:r>
              <a:rPr lang="en-US" sz="2400" dirty="0"/>
              <a:t> 2.8(acidic) and 11.2(basic)</a:t>
            </a:r>
          </a:p>
          <a:p>
            <a:r>
              <a:rPr lang="en-US" sz="2400" dirty="0"/>
              <a:t>   has low bioavailability because of complexation with mucin of lumen.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3- Penicillin has two </a:t>
            </a:r>
            <a:r>
              <a:rPr lang="en-US" sz="2400" dirty="0" err="1"/>
              <a:t>pKa’s</a:t>
            </a:r>
            <a:r>
              <a:rPr lang="en-US" sz="2400" dirty="0"/>
              <a:t> that responsible for bioavailability of 40-45%. </a:t>
            </a:r>
          </a:p>
        </p:txBody>
      </p:sp>
    </p:spTree>
    <p:extLst>
      <p:ext uri="{BB962C8B-B14F-4D97-AF65-F5344CB8AC3E}">
        <p14:creationId xmlns:p14="http://schemas.microsoft.com/office/powerpoint/2010/main" val="7371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2002221"/>
            <a:ext cx="8878956" cy="4183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506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115" y="2137405"/>
            <a:ext cx="88750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0" indent="-358775">
              <a:buFont typeface="+mj-lt"/>
              <a:buAutoNum type="arabicPeriod"/>
            </a:pPr>
            <a:r>
              <a:rPr lang="en-US" sz="2800" dirty="0" smtClean="0"/>
              <a:t>Passive </a:t>
            </a:r>
            <a:r>
              <a:rPr lang="en-US" sz="2800" dirty="0"/>
              <a:t>diffusion mechanism (most drug- free form)</a:t>
            </a:r>
          </a:p>
          <a:p>
            <a:pPr marL="717550" lvl="0" indent="-358775">
              <a:buFont typeface="+mj-lt"/>
              <a:buAutoNum type="arabicPeriod"/>
            </a:pPr>
            <a:r>
              <a:rPr lang="en-US" sz="2800" dirty="0"/>
              <a:t>Active transport mechanism</a:t>
            </a:r>
          </a:p>
          <a:p>
            <a:pPr marL="717550" lvl="0" indent="-358775">
              <a:buFont typeface="+mj-lt"/>
              <a:buAutoNum type="arabicPeriod"/>
            </a:pPr>
            <a:r>
              <a:rPr lang="en-US" sz="2800" dirty="0"/>
              <a:t>Facilitated diffusion mechanism</a:t>
            </a:r>
          </a:p>
          <a:p>
            <a:pPr marL="717550" lvl="0" indent="-358775">
              <a:buFont typeface="+mj-lt"/>
              <a:buAutoNum type="arabicPeriod"/>
            </a:pPr>
            <a:r>
              <a:rPr lang="en-US" sz="2800" dirty="0"/>
              <a:t>Pinocytosis mechanism</a:t>
            </a:r>
          </a:p>
          <a:p>
            <a:pPr marL="717550" lvl="0" indent="-358775">
              <a:buFont typeface="+mj-lt"/>
              <a:buAutoNum type="arabicPeriod"/>
            </a:pPr>
            <a:r>
              <a:rPr lang="en-US" sz="2800" dirty="0"/>
              <a:t>Ion pair mechanism</a:t>
            </a:r>
          </a:p>
          <a:p>
            <a:pPr marL="717550" lvl="0" indent="-358775">
              <a:buFont typeface="+mj-lt"/>
              <a:buAutoNum type="arabicPeriod"/>
            </a:pPr>
            <a:r>
              <a:rPr lang="en-US" sz="2800" dirty="0"/>
              <a:t>Pores </a:t>
            </a:r>
            <a:r>
              <a:rPr lang="en-US" sz="2800" dirty="0" smtClean="0"/>
              <a:t>mechanism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949800" y="0"/>
            <a:ext cx="4998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Mechanisms of drug absorption: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3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0881" y="4136929"/>
            <a:ext cx="8172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/>
            <a:r>
              <a:rPr lang="en-US" dirty="0" err="1"/>
              <a:t>dq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rate of diffusion</a:t>
            </a:r>
          </a:p>
          <a:p>
            <a:pPr marL="447675" indent="-447675"/>
            <a:r>
              <a:rPr lang="en-US" dirty="0">
                <a:solidFill>
                  <a:srgbClr val="FF0000"/>
                </a:solidFill>
              </a:rPr>
              <a:t>K=partition </a:t>
            </a:r>
            <a:r>
              <a:rPr lang="en-US" dirty="0" smtClean="0">
                <a:solidFill>
                  <a:srgbClr val="FF0000"/>
                </a:solidFill>
              </a:rPr>
              <a:t>coefficient ??? Imp..</a:t>
            </a:r>
            <a:endParaRPr lang="en-US" dirty="0">
              <a:solidFill>
                <a:srgbClr val="FF0000"/>
              </a:solidFill>
            </a:endParaRPr>
          </a:p>
          <a:p>
            <a:pPr marL="447675" indent="-447675"/>
            <a:r>
              <a:rPr lang="en-US" dirty="0"/>
              <a:t>A=Surface area</a:t>
            </a:r>
          </a:p>
          <a:p>
            <a:pPr marL="447675" indent="-447675"/>
            <a:r>
              <a:rPr lang="en-US" dirty="0"/>
              <a:t>H= Thickness of diffusion layer</a:t>
            </a:r>
          </a:p>
          <a:p>
            <a:pPr marL="447675" indent="-447675"/>
            <a:r>
              <a:rPr lang="en-US" dirty="0"/>
              <a:t>Cs=Concentration of drug in GIT</a:t>
            </a:r>
          </a:p>
          <a:p>
            <a:pPr marL="447675" indent="-447675"/>
            <a:r>
              <a:rPr lang="en-US" dirty="0"/>
              <a:t>Ct=concentration of drug in blood vessels.</a:t>
            </a:r>
          </a:p>
          <a:p>
            <a:pPr marL="447675" indent="-447675"/>
            <a:r>
              <a:rPr lang="en-US" dirty="0"/>
              <a:t>Cs-Ct= concentration gradient or the difference that responsible for diffusion of drug (deriving force), Ct mostly very low (distribution and large volume of blood). Therefore Cs-Ct can be replaced by Cs.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881" y="1021474"/>
            <a:ext cx="7988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Passive diffusion:</a:t>
            </a:r>
          </a:p>
          <a:p>
            <a:r>
              <a:rPr lang="en-US" sz="2800" dirty="0"/>
              <a:t>That governs by Fick’s law of diffusion (1</a:t>
            </a:r>
            <a:r>
              <a:rPr lang="en-US" sz="2800" baseline="30000" dirty="0"/>
              <a:t>st</a:t>
            </a:r>
            <a:r>
              <a:rPr lang="en-US" sz="2800" dirty="0"/>
              <a:t> Fick’s law)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13630"/>
              </p:ext>
            </p:extLst>
          </p:nvPr>
        </p:nvGraphicFramePr>
        <p:xfrm>
          <a:off x="-2121019" y="2392854"/>
          <a:ext cx="8695765" cy="676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Document" r:id="rId3" imgW="5270500" imgH="381000" progId="Word.Document.12">
                  <p:embed/>
                </p:oleObj>
              </mc:Choice>
              <mc:Fallback>
                <p:oleObj name="Document" r:id="rId3" imgW="52705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21019" y="2392854"/>
                        <a:ext cx="8695765" cy="676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185" y="2392854"/>
            <a:ext cx="4660900" cy="204470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47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57" y="1524657"/>
            <a:ext cx="6779830" cy="2549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60" y="4376902"/>
            <a:ext cx="6306425" cy="1710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89586" y="0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charset="0"/>
                <a:ea typeface="Arial" charset="0"/>
                <a:cs typeface="Arial" charset="0"/>
              </a:rPr>
              <a:t>Acidic drug</a:t>
            </a:r>
            <a:endParaRPr lang="en-US" sz="2800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College of pharm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Presentation9</Template>
  <TotalTime>3366</TotalTime>
  <Words>206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ＭＳ Ｐゴシック</vt:lpstr>
      <vt:lpstr>Arial</vt:lpstr>
      <vt:lpstr>College of pharmacy</vt:lpstr>
      <vt:lpstr>Document</vt:lpstr>
      <vt:lpstr>PowerPoint Presentation</vt:lpstr>
      <vt:lpstr>FORMULATION FACTORS AFFECTING DRUG PRODUCT PERFORMANCE Excipients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Dr. Mohammed Sabbar</cp:lastModifiedBy>
  <cp:revision>53</cp:revision>
  <dcterms:created xsi:type="dcterms:W3CDTF">2016-10-04T16:54:09Z</dcterms:created>
  <dcterms:modified xsi:type="dcterms:W3CDTF">2018-12-28T20:49:25Z</dcterms:modified>
</cp:coreProperties>
</file>